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334" r:id="rId2"/>
    <p:sldId id="297" r:id="rId3"/>
    <p:sldId id="309" r:id="rId4"/>
    <p:sldId id="333" r:id="rId5"/>
    <p:sldId id="331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D5EA"/>
    <a:srgbClr val="E9EBF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47" autoAdjust="0"/>
    <p:restoredTop sz="94650"/>
  </p:normalViewPr>
  <p:slideViewPr>
    <p:cSldViewPr snapToGrid="0" snapToObjects="1">
      <p:cViewPr varScale="1">
        <p:scale>
          <a:sx n="84" d="100"/>
          <a:sy n="84" d="100"/>
        </p:scale>
        <p:origin x="1334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66D038A0-4A66-AD46-880C-828033E5C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085FAA1-7185-D84D-B954-6CF358AC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0A01C-2C12-804C-88B5-9896F19012E5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253D3E8-DF6F-F14E-BEE2-9BCF9D7CCC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F1D4BE8-358D-1544-B1D8-848CE765F8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34E14-3BDD-F047-9350-B9B421CB2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411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tiff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CB8EC-329E-2141-BBA4-35C3D867A29B}" type="datetimeFigureOut">
              <a:rPr lang="en-US" smtClean="0"/>
              <a:t>11/22/2019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C39CB-E1CB-9340-B0B7-F19980BF29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611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C010DF-92C9-D745-A3CA-6B1713C25B6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2842122"/>
            <a:ext cx="6858000" cy="1138238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4275" b="1" spc="75" baseline="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2CF005DD-11F8-9245-B26B-41D1F4F844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4161759"/>
            <a:ext cx="6858000" cy="384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100" b="1" kern="4600" spc="75" baseline="0">
                <a:latin typeface="Arial MT Std" panose="020B0402020200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SUB-TITLE GOES HERE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="" xmlns:a16="http://schemas.microsoft.com/office/drawing/2014/main" id="{7AF7FE24-A452-0441-B567-CCDDCB585D4D}"/>
              </a:ext>
            </a:extLst>
          </p:cNvPr>
          <p:cNvSpPr txBox="1">
            <a:spLocks/>
          </p:cNvSpPr>
          <p:nvPr userDrawn="1"/>
        </p:nvSpPr>
        <p:spPr>
          <a:xfrm>
            <a:off x="1143000" y="5698451"/>
            <a:ext cx="6858000" cy="38416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1200" b="0" spc="0" baseline="0" dirty="0">
                <a:latin typeface="+mn-lt"/>
              </a:rPr>
              <a:t>Delivering insight through data for a better Canada</a:t>
            </a:r>
            <a:endParaRPr lang="en-US" sz="1200" b="0" spc="0" baseline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7795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185C0EB-557E-1645-91FD-31902787C31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5561771-F5B0-B740-831B-001696BB1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106449"/>
          </a:xfrm>
          <a:prstGeom prst="rect">
            <a:avLst/>
          </a:prstGeom>
        </p:spPr>
        <p:txBody>
          <a:bodyPr vert="eaVert"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478D8594-770D-2F41-980E-F79D6542DB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152144"/>
            <a:ext cx="7886700" cy="53854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="" xmlns:a16="http://schemas.microsoft.com/office/drawing/2014/main" id="{2F0AE7D4-08EF-754E-9708-5C9C6392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="" xmlns:a16="http://schemas.microsoft.com/office/drawing/2014/main" id="{FEA2062F-3764-B448-8D64-92E472DC98B1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96422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79C42C0-1463-7D4C-A090-A7CB0034B95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3B3286D1-A677-074D-8452-B6E481375AB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6543675" y="1078992"/>
            <a:ext cx="1971675" cy="4828830"/>
          </a:xfrm>
          <a:prstGeom prst="rect">
            <a:avLst/>
          </a:prstGeom>
        </p:spPr>
        <p:txBody>
          <a:bodyPr vert="eaVert" anchor="b">
            <a:norm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C30B674-98A5-8743-BF78-6CC7D5E7BE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078991"/>
            <a:ext cx="5800725" cy="4828831"/>
          </a:xfrm>
          <a:prstGeom prst="rect">
            <a:avLst/>
          </a:prstGeom>
        </p:spPr>
        <p:txBody>
          <a:bodyPr vert="eaVert"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="" xmlns:a16="http://schemas.microsoft.com/office/drawing/2014/main" id="{2421A01F-6CA4-7545-B86A-6EEE790D7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35470153-8F49-8344-92AA-9E7749E2F0B5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3552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D8042DF-D6CA-C54C-B4D1-49EAF075C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34F190F8-0D08-1945-8123-F4A12E3B91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294410"/>
            <a:ext cx="7886700" cy="895042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500" u="none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D0CB7B-8791-AE45-8FD2-E35F03928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303813"/>
            <a:ext cx="7886700" cy="36282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  <a:lvl2pPr>
              <a:defRPr sz="1350">
                <a:latin typeface="Arial MT Std" panose="020B0402020200020204" pitchFamily="34" charset="0"/>
              </a:defRPr>
            </a:lvl2pPr>
            <a:lvl3pPr>
              <a:defRPr sz="1200">
                <a:latin typeface="Arial MT Std" panose="020B0402020200020204" pitchFamily="34" charset="0"/>
              </a:defRPr>
            </a:lvl3pPr>
            <a:lvl4pPr>
              <a:defRPr sz="1050">
                <a:latin typeface="Arial MT Std" panose="020B0402020200020204" pitchFamily="34" charset="0"/>
              </a:defRPr>
            </a:lvl4pPr>
            <a:lvl5pPr>
              <a:defRPr sz="1050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698B9CE6-D98F-1843-B178-8BB7AD4DC082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60226A1F-D105-5543-88C8-44C54CF0A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400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230A6984-BC7F-D144-AF57-8FDCF0C865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A85CE2-762B-9C4F-B29F-5D8A941A19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1650105"/>
            <a:ext cx="78867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0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B547A7C-2582-B94D-B0CA-CE72B9DC3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3426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/>
                </a:solidFill>
                <a:latin typeface="Arial MT Std" panose="020B0402020200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="" xmlns:a16="http://schemas.microsoft.com/office/drawing/2014/main" id="{052701DC-7B2B-D54E-891F-CC1877564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BE097BAA-7985-8846-9CDB-5F90D22BA7BD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44920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D9235FFA-E183-E64B-A48B-DBBE2E822A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D0AD4E-6AB3-214B-A4E4-E20A50DF75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152144"/>
            <a:ext cx="7886700" cy="53854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93BFCDB-AC25-4845-93D8-4FE6A2452A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1141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2469439-F6DE-1C4F-BF69-06F3A4109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1141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="" xmlns:a16="http://schemas.microsoft.com/office/drawing/2014/main" id="{906DD61B-D42A-2F4E-8796-F57BABF5E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="" xmlns:a16="http://schemas.microsoft.com/office/drawing/2014/main" id="{B05CD447-7EEF-3041-9A9E-A01858D0019C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762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40649C26-7612-444C-99FB-6885558067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025CCEC-8CE8-A349-8EF6-399A8DC9DAD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9842" y="1817461"/>
            <a:ext cx="3868340" cy="68761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350" b="0">
                <a:latin typeface="Arial MT Std" panose="020B0402020200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8B6288D-1486-174E-8027-9566C127ED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4423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95847CF6-9394-5B4B-8220-7B71F29DB86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817461"/>
            <a:ext cx="3887391" cy="68761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350" b="0">
                <a:latin typeface="Arial MT Std" panose="020B0402020200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1D0A9809-9CAB-EB48-A314-EFB972167A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4423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585302A5-2089-074D-816D-EAD2D14CDF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152144"/>
            <a:ext cx="7886700" cy="53854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="" xmlns:a16="http://schemas.microsoft.com/office/drawing/2014/main" id="{FC77CFC8-067E-DA4B-96A3-295B5CF96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="" xmlns:a16="http://schemas.microsoft.com/office/drawing/2014/main" id="{EB74D445-C25D-F243-ABB1-8AA29D1ED8F0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3641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D493E133-8C24-484A-8624-466193203F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="" xmlns:a16="http://schemas.microsoft.com/office/drawing/2014/main" id="{F8929614-25E8-7C40-B3D8-97B8D703FB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152144"/>
            <a:ext cx="7886700" cy="53854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="" xmlns:a16="http://schemas.microsoft.com/office/drawing/2014/main" id="{BA9B4C8D-BDB6-2043-9291-BD7FAA25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297694BE-5E00-A347-8EFE-0EC9A8E1B1FB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973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05CD489-C97E-894B-8500-D101685036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E530FC22-43D0-C64D-82B5-B359DD238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="" xmlns:a16="http://schemas.microsoft.com/office/drawing/2014/main" id="{6110D53E-99AA-EF4C-BF64-D29544A07C5D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8727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506E300-3473-574B-AEAC-B27BA195C7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A84D10-1CE3-4440-9E21-70C1471000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9841" y="987425"/>
            <a:ext cx="2949178" cy="97853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5567A0D-A607-2A40-9D63-1E72C7863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9AD4E7A-54D4-6645-A6AF-C4324CC7448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Arial MT Std" panose="020B0402020200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="" xmlns:a16="http://schemas.microsoft.com/office/drawing/2014/main" id="{0DE7DE39-1E83-254A-8454-37527E855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="" xmlns:a16="http://schemas.microsoft.com/office/drawing/2014/main" id="{4F14E506-89BE-BE46-90A3-90DA89A5AE6F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77350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0345D2D-B6FE-794B-ACCE-8EBB8D9EB1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CE919A06-F4CD-CA4A-973D-80698169979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 MT Std" panose="020B0402020200020204" pitchFamily="34" charset="0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="" xmlns:a16="http://schemas.microsoft.com/office/drawing/2014/main" id="{5E297C46-D278-1B45-850B-6B2A1027B7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9841" y="987425"/>
            <a:ext cx="2949178" cy="97853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="" xmlns:a16="http://schemas.microsoft.com/office/drawing/2014/main" id="{B52E6762-2574-764E-99AC-78507C80B6B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Arial MT Std" panose="020B0402020200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="" xmlns:a16="http://schemas.microsoft.com/office/drawing/2014/main" id="{97374AA3-F4F7-844B-9252-3248168C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="" xmlns:a16="http://schemas.microsoft.com/office/drawing/2014/main" id="{501D2661-873E-DA4A-B614-9172187E9E01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4644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3927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F6621C-6F45-B242-BB65-E518082388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645646"/>
            <a:ext cx="6858000" cy="960071"/>
          </a:xfrm>
        </p:spPr>
        <p:txBody>
          <a:bodyPr/>
          <a:lstStyle/>
          <a:p>
            <a:r>
              <a:rPr lang="en-US" sz="3200" u="sng" dirty="0" smtClean="0">
                <a:latin typeface="+mn-lt"/>
              </a:rPr>
              <a:t>Cyclops Project</a:t>
            </a:r>
            <a:endParaRPr lang="en-US" sz="3200" u="sng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AE707F7-BC74-7A48-A8B4-5834787C5F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3730363"/>
            <a:ext cx="6858000" cy="733695"/>
          </a:xfrm>
        </p:spPr>
        <p:txBody>
          <a:bodyPr>
            <a:normAutofit/>
          </a:bodyPr>
          <a:lstStyle/>
          <a:p>
            <a:r>
              <a:rPr lang="en-US" dirty="0" smtClean="0"/>
              <a:t>Presentation </a:t>
            </a:r>
            <a:r>
              <a:rPr lang="en-US" dirty="0" smtClean="0"/>
              <a:t>4 </a:t>
            </a:r>
            <a:r>
              <a:rPr lang="en-US" dirty="0" smtClean="0"/>
              <a:t>– </a:t>
            </a:r>
            <a:r>
              <a:rPr lang="en-CA" dirty="0" smtClean="0"/>
              <a:t>November </a:t>
            </a:r>
            <a:r>
              <a:rPr lang="en-CA" dirty="0" smtClean="0"/>
              <a:t>25, </a:t>
            </a:r>
            <a:r>
              <a:rPr lang="en-CA" dirty="0" smtClean="0"/>
              <a:t>2019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="" xmlns:a16="http://schemas.microsoft.com/office/drawing/2014/main" id="{EAE707F7-BC74-7A48-A8B4-5834787C5F5D}"/>
              </a:ext>
            </a:extLst>
          </p:cNvPr>
          <p:cNvSpPr txBox="1">
            <a:spLocks/>
          </p:cNvSpPr>
          <p:nvPr/>
        </p:nvSpPr>
        <p:spPr>
          <a:xfrm>
            <a:off x="1295400" y="3346196"/>
            <a:ext cx="6858000" cy="384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100" b="1" kern="4600" spc="75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Data Science Division, Statistics Canada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04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354" y="473399"/>
            <a:ext cx="6515098" cy="539711"/>
          </a:xfrm>
        </p:spPr>
        <p:txBody>
          <a:bodyPr>
            <a:noAutofit/>
          </a:bodyPr>
          <a:lstStyle/>
          <a:p>
            <a:r>
              <a:rPr lang="en-CA" sz="2400" b="1" dirty="0" smtClean="0">
                <a:latin typeface="Calibri (Body)"/>
              </a:rPr>
              <a:t>Database </a:t>
            </a:r>
            <a:r>
              <a:rPr lang="en-CA" sz="2400" b="1" dirty="0" smtClean="0">
                <a:latin typeface="Calibri (Body)"/>
              </a:rPr>
              <a:t>query (API Calls)</a:t>
            </a:r>
            <a:endParaRPr lang="en-CA" sz="2400" b="1" dirty="0">
              <a:latin typeface="Calibri (Body)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90479" y="1101529"/>
            <a:ext cx="4490113" cy="1200329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/>
              <a:t>Input OCR extraction text file (</a:t>
            </a:r>
            <a:r>
              <a:rPr lang="en-CA" dirty="0" err="1" smtClean="0"/>
              <a:t>json</a:t>
            </a:r>
            <a:r>
              <a:rPr lang="en-CA" dirty="0" smtClean="0"/>
              <a:t> file)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NPN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Product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Company </a:t>
            </a:r>
            <a:r>
              <a:rPr lang="en-CA" dirty="0" smtClean="0"/>
              <a:t>Name</a:t>
            </a:r>
            <a:endParaRPr lang="en-CA" dirty="0"/>
          </a:p>
        </p:txBody>
      </p:sp>
      <p:sp>
        <p:nvSpPr>
          <p:cNvPr id="8" name="Down Arrow 7"/>
          <p:cNvSpPr/>
          <p:nvPr/>
        </p:nvSpPr>
        <p:spPr>
          <a:xfrm>
            <a:off x="3490270" y="2386062"/>
            <a:ext cx="245266" cy="4209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/>
          <p:cNvSpPr txBox="1"/>
          <p:nvPr/>
        </p:nvSpPr>
        <p:spPr>
          <a:xfrm>
            <a:off x="1490479" y="2849230"/>
            <a:ext cx="4490113" cy="646331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err="1" smtClean="0"/>
              <a:t>Product_License</a:t>
            </a:r>
            <a:r>
              <a:rPr lang="en-CA" dirty="0" smtClean="0"/>
              <a:t>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err="1" smtClean="0"/>
              <a:t>Lnhpd_id</a:t>
            </a:r>
            <a:endParaRPr lang="en-CA" dirty="0"/>
          </a:p>
        </p:txBody>
      </p:sp>
      <p:sp>
        <p:nvSpPr>
          <p:cNvPr id="10" name="TextBox 9"/>
          <p:cNvSpPr txBox="1"/>
          <p:nvPr/>
        </p:nvSpPr>
        <p:spPr>
          <a:xfrm>
            <a:off x="403207" y="4224961"/>
            <a:ext cx="2174544" cy="646331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/>
              <a:t>API Query</a:t>
            </a:r>
          </a:p>
          <a:p>
            <a:r>
              <a:rPr lang="en-CA" dirty="0" smtClean="0"/>
              <a:t>Medical </a:t>
            </a:r>
            <a:r>
              <a:rPr lang="en-CA" dirty="0" err="1" smtClean="0"/>
              <a:t>Ingred</a:t>
            </a:r>
            <a:endParaRPr lang="en-CA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883391" y="3630304"/>
            <a:ext cx="777923" cy="395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80443" y="4224961"/>
            <a:ext cx="2174544" cy="646331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/>
              <a:t>API Query</a:t>
            </a:r>
          </a:p>
          <a:p>
            <a:r>
              <a:rPr lang="en-CA" dirty="0" smtClean="0"/>
              <a:t>Non-Medical </a:t>
            </a:r>
            <a:r>
              <a:rPr lang="en-CA" dirty="0" err="1" smtClean="0"/>
              <a:t>Ingred</a:t>
            </a:r>
            <a:endParaRPr lang="en-CA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3916907" y="3630304"/>
            <a:ext cx="13648" cy="412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783180" y="4224960"/>
            <a:ext cx="2174544" cy="646331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 smtClean="0"/>
              <a:t>API Query</a:t>
            </a:r>
          </a:p>
          <a:p>
            <a:r>
              <a:rPr lang="en-CA" dirty="0" smtClean="0"/>
              <a:t>Med Claims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5418161" y="3630304"/>
            <a:ext cx="736979" cy="395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88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CF68987-6612-A147-ABD4-604FC9F9A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9490" y="1168429"/>
            <a:ext cx="7799132" cy="64633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CA" dirty="0" smtClean="0">
                <a:solidFill>
                  <a:srgbClr val="002060"/>
                </a:solidFill>
              </a:rPr>
              <a:t>No NPN number shows up from Medical Image</a:t>
            </a:r>
          </a:p>
          <a:p>
            <a:r>
              <a:rPr lang="en-CA" dirty="0" smtClean="0">
                <a:solidFill>
                  <a:srgbClr val="002060"/>
                </a:solidFill>
              </a:rPr>
              <a:t>- Only look at Medical Product Name &amp; Company Name</a:t>
            </a:r>
            <a:endParaRPr lang="en-CA" dirty="0">
              <a:solidFill>
                <a:srgbClr val="002060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91921" y="119590"/>
            <a:ext cx="7886700" cy="895042"/>
          </a:xfrm>
        </p:spPr>
        <p:txBody>
          <a:bodyPr>
            <a:normAutofit/>
          </a:bodyPr>
          <a:lstStyle/>
          <a:p>
            <a:r>
              <a:rPr lang="en-CA" sz="2800" b="1" dirty="0">
                <a:latin typeface="Calibri (Body)"/>
              </a:rPr>
              <a:t>Database query</a:t>
            </a:r>
            <a:endParaRPr lang="en-CA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11178" y="2359225"/>
            <a:ext cx="3125338" cy="23440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94168" y="1950130"/>
            <a:ext cx="5184453" cy="892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CA" b="1" dirty="0" smtClean="0"/>
              <a:t>OCR Extraction</a:t>
            </a:r>
          </a:p>
          <a:p>
            <a:r>
              <a:rPr lang="en-CA" sz="1600" dirty="0" smtClean="0"/>
              <a:t>- Product Name: chewable multi 100” complete vitamin</a:t>
            </a:r>
          </a:p>
          <a:p>
            <a:r>
              <a:rPr lang="en-CA" sz="1600" dirty="0" smtClean="0"/>
              <a:t>- Company Name: Jamieson </a:t>
            </a:r>
            <a:endParaRPr lang="en-CA" dirty="0"/>
          </a:p>
        </p:txBody>
      </p:sp>
      <p:sp>
        <p:nvSpPr>
          <p:cNvPr id="11" name="TextBox 10"/>
          <p:cNvSpPr txBox="1"/>
          <p:nvPr/>
        </p:nvSpPr>
        <p:spPr>
          <a:xfrm>
            <a:off x="2894168" y="2885459"/>
            <a:ext cx="5184453" cy="26161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CA" b="1" dirty="0" smtClean="0"/>
              <a:t>Top 10 matched medical products</a:t>
            </a:r>
          </a:p>
          <a:p>
            <a:r>
              <a:rPr lang="en-CA" sz="1600" dirty="0" smtClean="0"/>
              <a:t>-  Parental 100 Complete Multivitamin</a:t>
            </a:r>
          </a:p>
          <a:p>
            <a:r>
              <a:rPr lang="en-CA" sz="1600" dirty="0" smtClean="0"/>
              <a:t>-  Parental Multi 100 Complete</a:t>
            </a:r>
          </a:p>
          <a:p>
            <a:pPr marL="285750" indent="-285750">
              <a:buFontTx/>
              <a:buChar char="-"/>
            </a:pPr>
            <a:r>
              <a:rPr lang="en-CA" sz="1600" dirty="0" smtClean="0"/>
              <a:t>100 Complete </a:t>
            </a:r>
            <a:r>
              <a:rPr lang="en-CA" sz="1600" dirty="0" err="1" smtClean="0"/>
              <a:t>MultiVitamin</a:t>
            </a:r>
            <a:endParaRPr lang="en-CA" sz="1600" dirty="0" smtClean="0"/>
          </a:p>
          <a:p>
            <a:pPr marL="285750" indent="-285750">
              <a:buFontTx/>
              <a:buChar char="-"/>
            </a:pPr>
            <a:r>
              <a:rPr lang="en-CA" sz="1600" dirty="0" smtClean="0"/>
              <a:t>Multi 100 Complete For Women</a:t>
            </a:r>
          </a:p>
          <a:p>
            <a:pPr marL="285750" indent="-285750">
              <a:buFontTx/>
              <a:buChar char="-"/>
            </a:pPr>
            <a:r>
              <a:rPr lang="en-CA" sz="1600" dirty="0" smtClean="0"/>
              <a:t>Multi 100 Complete For Men</a:t>
            </a:r>
          </a:p>
          <a:p>
            <a:pPr marL="285750" indent="-285750">
              <a:buFontTx/>
              <a:buChar char="-"/>
            </a:pPr>
            <a:r>
              <a:rPr lang="en-CA" sz="1600" dirty="0" smtClean="0"/>
              <a:t>Parental 100 Complete Multivitamin with </a:t>
            </a:r>
            <a:r>
              <a:rPr lang="en-CA" sz="1600" dirty="0" err="1" smtClean="0"/>
              <a:t>Dha</a:t>
            </a:r>
            <a:endParaRPr lang="en-CA" sz="1600" dirty="0" smtClean="0"/>
          </a:p>
          <a:p>
            <a:pPr marL="285750" indent="-285750">
              <a:buFontTx/>
              <a:buChar char="-"/>
            </a:pPr>
            <a:r>
              <a:rPr lang="en-CA" sz="1600" dirty="0" smtClean="0"/>
              <a:t>Chewable Tropical Vitamin D</a:t>
            </a:r>
          </a:p>
          <a:p>
            <a:pPr marL="285750" indent="-285750">
              <a:buFontTx/>
              <a:buChar char="-"/>
            </a:pPr>
            <a:r>
              <a:rPr lang="en-CA" sz="1600" dirty="0" smtClean="0"/>
              <a:t>Multi 100 Complete For Women 50</a:t>
            </a:r>
          </a:p>
          <a:p>
            <a:pPr marL="285750" indent="-285750">
              <a:buFontTx/>
              <a:buChar char="-"/>
            </a:pPr>
            <a:r>
              <a:rPr lang="en-CA" sz="1600" dirty="0" smtClean="0"/>
              <a:t>Multi 100 Complete </a:t>
            </a:r>
            <a:r>
              <a:rPr lang="en-CA" sz="1600" dirty="0" err="1" smtClean="0"/>
              <a:t>Complete</a:t>
            </a:r>
            <a:r>
              <a:rPr lang="en-CA" sz="1600" dirty="0" smtClean="0"/>
              <a:t> Chewable</a:t>
            </a:r>
            <a:endParaRPr lang="en-CA" dirty="0"/>
          </a:p>
        </p:txBody>
      </p:sp>
      <p:sp>
        <p:nvSpPr>
          <p:cNvPr id="12" name="TextBox 11"/>
          <p:cNvSpPr txBox="1"/>
          <p:nvPr/>
        </p:nvSpPr>
        <p:spPr>
          <a:xfrm>
            <a:off x="2894168" y="5544337"/>
            <a:ext cx="5184453" cy="6155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CA" b="1" dirty="0" smtClean="0"/>
              <a:t>Correct One</a:t>
            </a:r>
          </a:p>
          <a:p>
            <a:r>
              <a:rPr lang="en-CA" sz="1600" dirty="0" smtClean="0"/>
              <a:t>-</a:t>
            </a:r>
            <a:r>
              <a:rPr lang="en-CA" sz="1600" b="1" dirty="0" smtClean="0"/>
              <a:t>100% Complete Chewable Multivitamin For Adults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347992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CF68987-6612-A147-ABD4-604FC9F9A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91921" y="-55474"/>
            <a:ext cx="7886700" cy="895042"/>
          </a:xfrm>
        </p:spPr>
        <p:txBody>
          <a:bodyPr>
            <a:normAutofit/>
          </a:bodyPr>
          <a:lstStyle/>
          <a:p>
            <a:r>
              <a:rPr lang="en-CA" sz="2800" b="1" dirty="0">
                <a:latin typeface="Calibri (Body)"/>
              </a:rPr>
              <a:t>Database query</a:t>
            </a:r>
            <a:endParaRPr lang="en-C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464025" y="3720234"/>
            <a:ext cx="5184453" cy="110799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CA" b="1" dirty="0" smtClean="0"/>
              <a:t>OCR Extraction</a:t>
            </a:r>
          </a:p>
          <a:p>
            <a:pPr marL="285750" indent="-285750">
              <a:buFontTx/>
              <a:buChar char="-"/>
            </a:pPr>
            <a:r>
              <a:rPr lang="en-CA" sz="1600" dirty="0" smtClean="0"/>
              <a:t>Product Name: </a:t>
            </a:r>
            <a:r>
              <a:rPr lang="en-CA" sz="1600" dirty="0" err="1" smtClean="0"/>
              <a:t>lofthouse’s</a:t>
            </a:r>
            <a:r>
              <a:rPr lang="en-CA" sz="1600" dirty="0" smtClean="0"/>
              <a:t> </a:t>
            </a:r>
            <a:r>
              <a:rPr lang="en-CA" sz="1600" dirty="0" err="1" smtClean="0"/>
              <a:t>fishermans</a:t>
            </a:r>
            <a:r>
              <a:rPr lang="en-CA" sz="1600" dirty="0" smtClean="0"/>
              <a:t> friend </a:t>
            </a:r>
            <a:r>
              <a:rPr lang="en-CA" sz="1600" dirty="0" err="1" smtClean="0"/>
              <a:t>surose</a:t>
            </a:r>
            <a:r>
              <a:rPr lang="en-CA" sz="1600" dirty="0" smtClean="0"/>
              <a:t> free lemon sans sucrose</a:t>
            </a:r>
          </a:p>
          <a:p>
            <a:r>
              <a:rPr lang="en-CA" sz="1600" dirty="0" smtClean="0"/>
              <a:t>-  Company Name: LOFTHOUSE</a:t>
            </a:r>
            <a:endParaRPr lang="en-CA" dirty="0"/>
          </a:p>
        </p:txBody>
      </p:sp>
      <p:sp>
        <p:nvSpPr>
          <p:cNvPr id="12" name="TextBox 11"/>
          <p:cNvSpPr txBox="1"/>
          <p:nvPr/>
        </p:nvSpPr>
        <p:spPr>
          <a:xfrm>
            <a:off x="464025" y="5088790"/>
            <a:ext cx="4538515" cy="6155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2700"/>
          </a:effectLst>
        </p:spPr>
        <p:txBody>
          <a:bodyPr wrap="square" rtlCol="0">
            <a:spAutoFit/>
          </a:bodyPr>
          <a:lstStyle/>
          <a:p>
            <a:r>
              <a:rPr lang="en-CA" b="1" dirty="0" smtClean="0"/>
              <a:t>Correct One</a:t>
            </a:r>
          </a:p>
          <a:p>
            <a:r>
              <a:rPr lang="en-CA" sz="1600" dirty="0" smtClean="0"/>
              <a:t>-Company: TFB &amp; </a:t>
            </a:r>
            <a:r>
              <a:rPr lang="en-CA" sz="1600" dirty="0" smtClean="0"/>
              <a:t>Associates </a:t>
            </a:r>
            <a:r>
              <a:rPr lang="en-CA" sz="1600" dirty="0" smtClean="0"/>
              <a:t>Ltd.</a:t>
            </a:r>
            <a:endParaRPr lang="en-CA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9702" r="1044" b="20199"/>
          <a:stretch/>
        </p:blipFill>
        <p:spPr>
          <a:xfrm>
            <a:off x="191921" y="839568"/>
            <a:ext cx="4515962" cy="274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94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C3ABDE14-FAB4-0C40-8C82-1F19E60359D4}"/>
              </a:ext>
            </a:extLst>
          </p:cNvPr>
          <p:cNvSpPr txBox="1">
            <a:spLocks/>
          </p:cNvSpPr>
          <p:nvPr/>
        </p:nvSpPr>
        <p:spPr>
          <a:xfrm>
            <a:off x="3502021" y="3078678"/>
            <a:ext cx="2139959" cy="7006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00" u="none" kern="1200">
                <a:solidFill>
                  <a:schemeClr val="tx1"/>
                </a:solidFill>
                <a:latin typeface="Arial MT Std" panose="020B0402020200020204" pitchFamily="34" charset="0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+mn-lt"/>
              </a:rPr>
              <a:t>Thank you!</a:t>
            </a:r>
            <a:endParaRPr lang="en-US" sz="3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4142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3EAC6E9-255A-484E-A669-E02DDDC13278}" vid="{3201416B-F19C-BE45-84D4-6EBE33D2DD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Presentation-1</Template>
  <TotalTime>64402</TotalTime>
  <Words>184</Words>
  <Application>Microsoft Office PowerPoint</Application>
  <PresentationFormat>On-screen Show (4:3)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MT Std</vt:lpstr>
      <vt:lpstr>Calibri</vt:lpstr>
      <vt:lpstr>Calibri (Body)</vt:lpstr>
      <vt:lpstr>Office Theme</vt:lpstr>
      <vt:lpstr>Cyclops Project</vt:lpstr>
      <vt:lpstr>Database query (API Calls)</vt:lpstr>
      <vt:lpstr>Database query</vt:lpstr>
      <vt:lpstr>Database query</vt:lpstr>
      <vt:lpstr>PowerPoint Presentation</vt:lpstr>
    </vt:vector>
  </TitlesOfParts>
  <Company>StatCan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Livestock Traceability</dc:title>
  <dc:creator>Molladavoudi, Saeid - ESD/DSE</dc:creator>
  <cp:lastModifiedBy>Molladavoudi, Saeid - ESD/DSE</cp:lastModifiedBy>
  <cp:revision>285</cp:revision>
  <dcterms:created xsi:type="dcterms:W3CDTF">2019-04-18T18:39:13Z</dcterms:created>
  <dcterms:modified xsi:type="dcterms:W3CDTF">2019-11-25T20:04:46Z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252375119</vt:i4>
  </property>
  <property fmtid="{D5CDD505-2E9C-101B-9397-08002B2CF9AE}" pid="3" name="_NewReviewCycle">
    <vt:lpwstr/>
  </property>
  <property fmtid="{D5CDD505-2E9C-101B-9397-08002B2CF9AE}" pid="4" name="_EmailSubject">
    <vt:lpwstr>Livestock Traceability - September 16, 2019</vt:lpwstr>
  </property>
  <property fmtid="{D5CDD505-2E9C-101B-9397-08002B2CF9AE}" pid="5" name="_AuthorEmail">
    <vt:lpwstr>saeid.molladavoudi@canada.ca</vt:lpwstr>
  </property>
  <property fmtid="{D5CDD505-2E9C-101B-9397-08002B2CF9AE}" pid="6" name="_AuthorEmailDisplayName">
    <vt:lpwstr>Molladavoudi, Saeid (STATCAN)</vt:lpwstr>
  </property>
  <property fmtid="{D5CDD505-2E9C-101B-9397-08002B2CF9AE}" pid="7" name="_PreviousAdHocReviewCycleID">
    <vt:i4>2072900449</vt:i4>
  </property>
</Properties>
</file>